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3BF0D7F6-2762-47C9-854B-D44F987922D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111827"/>
          </a:solidFill>
          <a:ln w="9525">
            <a:solidFill>
              <a:srgbClr val="11182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D97CC4E-5BE7-4BA7-B2E4-0FBD202264E9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5905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111827"/>
                </a:solidFill>
              </a:defRPr>
            </a:pPr>
            <a:r>
              <a:rPr sz="3300" b="1">
                <a:solidFill>
                  <a:srgbClr val="111827"/>
                </a:solidFill>
              </a:rPr>
              <a:t>한국 철강 시황 브리프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5A03D34-EF55-4A6C-9B16-A93D53AE0E41}"/>
              </a:ext>
            </a:extLst>
          </p:cNvPr>
          <p:cNvSpPr>
            <a:spLocks noGrp="1"/>
          </p:cNvSpPr>
          <p:nvPr/>
        </p:nvSpPr>
        <p:spPr>
          <a:xfrm>
            <a:off x="552450" y="1409700"/>
            <a:ext cx="68580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>
                <a:solidFill>
                  <a:srgbClr val="111827"/>
                </a:solidFill>
              </a:defRPr>
            </a:pPr>
            <a:r>
              <a:rPr sz="2250" b="1">
                <a:solidFill>
                  <a:srgbClr val="111827"/>
                </a:solidFill>
              </a:rPr>
              <a:t>내수 정체 속 수입재·통상 리스크가 가격 방어력을 시험하는 한 주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86A2F35-CEC8-4C0A-B722-9597E471ED9C}"/>
              </a:ext>
            </a:extLst>
          </p:cNvPr>
          <p:cNvSpPr>
            <a:spLocks noGrp="1"/>
          </p:cNvSpPr>
          <p:nvPr/>
        </p:nvSpPr>
        <p:spPr>
          <a:xfrm>
            <a:off x="552450" y="2495550"/>
            <a:ext cx="457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 dirty="0">
                <a:solidFill>
                  <a:srgbClr val="5B6472"/>
                </a:solidFill>
              </a:rPr>
              <a:t>2026년 7월 20일~27일 </a:t>
            </a:r>
            <a:r>
              <a:rPr sz="1500" b="0" dirty="0" err="1">
                <a:solidFill>
                  <a:srgbClr val="5B6472"/>
                </a:solidFill>
              </a:rPr>
              <a:t>기준</a:t>
            </a:r>
            <a:endParaRPr sz="1500" b="0" dirty="0">
              <a:solidFill>
                <a:srgbClr val="5B6472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A17199B-0F27-4406-A048-7B6776779779}"/>
              </a:ext>
            </a:extLst>
          </p:cNvPr>
          <p:cNvSpPr>
            <a:spLocks noGrp="1"/>
          </p:cNvSpPr>
          <p:nvPr/>
        </p:nvSpPr>
        <p:spPr>
          <a:xfrm>
            <a:off x="7239000" y="762000"/>
            <a:ext cx="3619500" cy="4000500"/>
          </a:xfrm>
          <a:prstGeom prst="roundRect">
            <a:avLst>
              <a:gd name="adj" fmla="val 1053"/>
            </a:avLst>
          </a:prstGeom>
          <a:solidFill>
            <a:srgbClr val="F8FAFC"/>
          </a:solidFill>
          <a:ln w="952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5E5FE37-5155-4BE4-A913-399A0102B78C}"/>
              </a:ext>
            </a:extLst>
          </p:cNvPr>
          <p:cNvSpPr>
            <a:spLocks noGrp="1"/>
          </p:cNvSpPr>
          <p:nvPr/>
        </p:nvSpPr>
        <p:spPr>
          <a:xfrm>
            <a:off x="7620000" y="106680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111827"/>
                </a:solidFill>
              </a:defRPr>
            </a:pPr>
            <a:r>
              <a:rPr sz="1950" b="1">
                <a:solidFill>
                  <a:srgbClr val="111827"/>
                </a:solidFill>
              </a:rPr>
              <a:t>이번 주 읽는 법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5299BD9-374F-4CC9-9D35-5598DAD5DA9A}"/>
              </a:ext>
            </a:extLst>
          </p:cNvPr>
          <p:cNvSpPr>
            <a:spLocks noGrp="1"/>
          </p:cNvSpPr>
          <p:nvPr/>
        </p:nvSpPr>
        <p:spPr>
          <a:xfrm>
            <a:off x="7658100" y="1657350"/>
            <a:ext cx="381000" cy="381000"/>
          </a:xfrm>
          <a:prstGeom prst="roundRect">
            <a:avLst>
              <a:gd name="adj" fmla="val 10000"/>
            </a:avLst>
          </a:prstGeom>
          <a:solidFill>
            <a:srgbClr val="2563EB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A7A8C61-9B1B-4FF6-A506-BCD630DA7A55}"/>
              </a:ext>
            </a:extLst>
          </p:cNvPr>
          <p:cNvSpPr>
            <a:spLocks noGrp="1"/>
          </p:cNvSpPr>
          <p:nvPr/>
        </p:nvSpPr>
        <p:spPr>
          <a:xfrm>
            <a:off x="7658100" y="1724025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D0239CC-B1FA-4DA4-BD87-DDC2EAECD2A1}"/>
              </a:ext>
            </a:extLst>
          </p:cNvPr>
          <p:cNvSpPr>
            <a:spLocks noGrp="1"/>
          </p:cNvSpPr>
          <p:nvPr/>
        </p:nvSpPr>
        <p:spPr>
          <a:xfrm>
            <a:off x="8210550" y="1724025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11827"/>
                </a:solidFill>
              </a:defRPr>
            </a:pPr>
            <a:r>
              <a:rPr sz="1500" b="1">
                <a:solidFill>
                  <a:srgbClr val="111827"/>
                </a:solidFill>
              </a:rPr>
              <a:t>수요는 회복보다 정체에 가깝다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3927C3E-BDB4-446E-8F88-61035D8A90AB}"/>
              </a:ext>
            </a:extLst>
          </p:cNvPr>
          <p:cNvSpPr>
            <a:spLocks noGrp="1"/>
          </p:cNvSpPr>
          <p:nvPr/>
        </p:nvSpPr>
        <p:spPr>
          <a:xfrm>
            <a:off x="7658100" y="2343150"/>
            <a:ext cx="381000" cy="381000"/>
          </a:xfrm>
          <a:prstGeom prst="roundRect">
            <a:avLst>
              <a:gd name="adj" fmla="val 10000"/>
            </a:avLst>
          </a:prstGeom>
          <a:solidFill>
            <a:srgbClr val="D97706"/>
          </a:solidFill>
          <a:ln w="9525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502282F-A6FD-4FA1-BE88-7ABAA8195196}"/>
              </a:ext>
            </a:extLst>
          </p:cNvPr>
          <p:cNvSpPr>
            <a:spLocks noGrp="1"/>
          </p:cNvSpPr>
          <p:nvPr/>
        </p:nvSpPr>
        <p:spPr>
          <a:xfrm>
            <a:off x="7658100" y="2409825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8E1BFD9-5DD2-4F9F-B924-F7BB687B75CA}"/>
              </a:ext>
            </a:extLst>
          </p:cNvPr>
          <p:cNvSpPr>
            <a:spLocks noGrp="1"/>
          </p:cNvSpPr>
          <p:nvPr/>
        </p:nvSpPr>
        <p:spPr>
          <a:xfrm>
            <a:off x="8210550" y="2409825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11827"/>
                </a:solidFill>
              </a:defRPr>
            </a:pPr>
            <a:r>
              <a:rPr sz="1500" b="1">
                <a:solidFill>
                  <a:srgbClr val="111827"/>
                </a:solidFill>
              </a:rPr>
              <a:t>가격은 품목별로 갈리고 있다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2E853923-370B-4270-BF09-7391A2CAB29D}"/>
              </a:ext>
            </a:extLst>
          </p:cNvPr>
          <p:cNvSpPr>
            <a:spLocks noGrp="1"/>
          </p:cNvSpPr>
          <p:nvPr/>
        </p:nvSpPr>
        <p:spPr>
          <a:xfrm>
            <a:off x="7658100" y="3028950"/>
            <a:ext cx="381000" cy="381000"/>
          </a:xfrm>
          <a:prstGeom prst="roundRect">
            <a:avLst>
              <a:gd name="adj" fmla="val 10000"/>
            </a:avLst>
          </a:prstGeom>
          <a:solidFill>
            <a:srgbClr val="DC2626"/>
          </a:solidFill>
          <a:ln w="9525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316F764-3A66-4B0F-8B05-04EAC47ACD57}"/>
              </a:ext>
            </a:extLst>
          </p:cNvPr>
          <p:cNvSpPr>
            <a:spLocks noGrp="1"/>
          </p:cNvSpPr>
          <p:nvPr/>
        </p:nvSpPr>
        <p:spPr>
          <a:xfrm>
            <a:off x="7658100" y="3095625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16928C9-79D2-40C6-881C-CCD8FC539A3D}"/>
              </a:ext>
            </a:extLst>
          </p:cNvPr>
          <p:cNvSpPr>
            <a:spLocks noGrp="1"/>
          </p:cNvSpPr>
          <p:nvPr/>
        </p:nvSpPr>
        <p:spPr>
          <a:xfrm>
            <a:off x="8210550" y="3095625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11827"/>
                </a:solidFill>
              </a:defRPr>
            </a:pPr>
            <a:r>
              <a:rPr sz="1500" b="1">
                <a:solidFill>
                  <a:srgbClr val="111827"/>
                </a:solidFill>
              </a:rPr>
              <a:t>수입재와 통상이 마진을 누른다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CEC0D57C-04E4-4D43-99E6-0525F3BDE23B}"/>
              </a:ext>
            </a:extLst>
          </p:cNvPr>
          <p:cNvSpPr>
            <a:spLocks noGrp="1"/>
          </p:cNvSpPr>
          <p:nvPr/>
        </p:nvSpPr>
        <p:spPr>
          <a:xfrm>
            <a:off x="7658100" y="3714750"/>
            <a:ext cx="381000" cy="381000"/>
          </a:xfrm>
          <a:prstGeom prst="roundRect">
            <a:avLst>
              <a:gd name="adj" fmla="val 10000"/>
            </a:avLst>
          </a:prstGeom>
          <a:solidFill>
            <a:srgbClr val="059669"/>
          </a:solidFill>
          <a:ln w="9525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8EC21E9-53D2-49BD-A052-6EC52E82B6C7}"/>
              </a:ext>
            </a:extLst>
          </p:cNvPr>
          <p:cNvSpPr>
            <a:spLocks noGrp="1"/>
          </p:cNvSpPr>
          <p:nvPr/>
        </p:nvSpPr>
        <p:spPr>
          <a:xfrm>
            <a:off x="7658100" y="3781425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62BA10D-DDD4-4A08-B474-EEB3950E6FC3}"/>
              </a:ext>
            </a:extLst>
          </p:cNvPr>
          <p:cNvSpPr>
            <a:spLocks noGrp="1"/>
          </p:cNvSpPr>
          <p:nvPr/>
        </p:nvSpPr>
        <p:spPr>
          <a:xfrm>
            <a:off x="8210550" y="3781425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11827"/>
                </a:solidFill>
              </a:defRPr>
            </a:pPr>
            <a:r>
              <a:rPr sz="1500" b="1">
                <a:solidFill>
                  <a:srgbClr val="111827"/>
                </a:solidFill>
              </a:rPr>
              <a:t>투자는 저탄소·고부가로 이동한다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3870A24-186D-42FF-BAC0-54AD2E94FB54}"/>
              </a:ext>
            </a:extLst>
          </p:cNvPr>
          <p:cNvSpPr>
            <a:spLocks noGrp="1"/>
          </p:cNvSpPr>
          <p:nvPr/>
        </p:nvSpPr>
        <p:spPr>
          <a:xfrm>
            <a:off x="552450" y="63436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5B6472"/>
                </a:solidFill>
              </a:defRPr>
            </a:pPr>
            <a:r>
              <a:rPr sz="975" b="0">
                <a:solidFill>
                  <a:srgbClr val="5B6472"/>
                </a:solidFill>
              </a:rPr>
              <a:t>최근 1주 한국 철강 시황 브리프 | 2026.07.27 KST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F53E525-BB2E-439D-BB25-6C5EF9BE9DAF}"/>
              </a:ext>
            </a:extLst>
          </p:cNvPr>
          <p:cNvSpPr>
            <a:spLocks noGrp="1"/>
          </p:cNvSpPr>
          <p:nvPr/>
        </p:nvSpPr>
        <p:spPr>
          <a:xfrm>
            <a:off x="11239500" y="63436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0">
                <a:solidFill>
                  <a:srgbClr val="5B6472"/>
                </a:solidFill>
              </a:defRPr>
            </a:pPr>
            <a:r>
              <a:rPr sz="975" b="0">
                <a:solidFill>
                  <a:srgbClr val="5B6472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73607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5D6F21-1FCF-4151-8DF6-1B1442F71ACB}"/>
              </a:ext>
            </a:extLst>
          </p:cNvPr>
          <p:cNvSpPr>
            <a:spLocks noGrp="1"/>
          </p:cNvSpPr>
          <p:nvPr/>
        </p:nvSpPr>
        <p:spPr>
          <a:xfrm>
            <a:off x="552450" y="514350"/>
            <a:ext cx="8572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11827"/>
                </a:solidFill>
              </a:defRPr>
            </a:pPr>
            <a:r>
              <a:rPr sz="2700" b="1">
                <a:solidFill>
                  <a:srgbClr val="111827"/>
                </a:solidFill>
              </a:rPr>
              <a:t>수요는 4,000만 톤대 중반에서 재설계되고 있다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CD3BC9D-10BD-4E17-BE3F-26FC1CB6C234}"/>
              </a:ext>
            </a:extLst>
          </p:cNvPr>
          <p:cNvSpPr>
            <a:spLocks noGrp="1"/>
          </p:cNvSpPr>
          <p:nvPr/>
        </p:nvSpPr>
        <p:spPr>
          <a:xfrm>
            <a:off x="571500" y="1066800"/>
            <a:ext cx="7620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>
                <a:solidFill>
                  <a:srgbClr val="5B6472"/>
                </a:solidFill>
              </a:rPr>
              <a:t>건설 부진이 봉형강을 누르고, 자동차·조선은 판재류 일부를 지지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996667A-0CD7-4BFC-953D-FD76E5655321}"/>
              </a:ext>
            </a:extLst>
          </p:cNvPr>
          <p:cNvSpPr>
            <a:spLocks noGrp="1"/>
          </p:cNvSpPr>
          <p:nvPr/>
        </p:nvSpPr>
        <p:spPr>
          <a:xfrm>
            <a:off x="723900" y="1790700"/>
            <a:ext cx="2857500" cy="2095500"/>
          </a:xfrm>
          <a:prstGeom prst="roundRect">
            <a:avLst>
              <a:gd name="adj" fmla="val 1818"/>
            </a:avLst>
          </a:prstGeom>
          <a:solidFill>
            <a:srgbClr val="EFF6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AC039C6-CEF4-4CFA-9906-B88EA93C2FEC}"/>
              </a:ext>
            </a:extLst>
          </p:cNvPr>
          <p:cNvSpPr>
            <a:spLocks noGrp="1"/>
          </p:cNvSpPr>
          <p:nvPr/>
        </p:nvSpPr>
        <p:spPr>
          <a:xfrm>
            <a:off x="1028700" y="2057400"/>
            <a:ext cx="2095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2563EB"/>
                </a:solidFill>
              </a:defRPr>
            </a:pPr>
            <a:r>
              <a:rPr sz="1650" b="1">
                <a:solidFill>
                  <a:srgbClr val="2563EB"/>
                </a:solidFill>
              </a:rPr>
              <a:t>철강 수요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78DDBFE-7970-478F-B7A5-90E639CB06CE}"/>
              </a:ext>
            </a:extLst>
          </p:cNvPr>
          <p:cNvSpPr>
            <a:spLocks noGrp="1"/>
          </p:cNvSpPr>
          <p:nvPr/>
        </p:nvSpPr>
        <p:spPr>
          <a:xfrm>
            <a:off x="1028700" y="2533650"/>
            <a:ext cx="2095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150" b="1">
                <a:solidFill>
                  <a:srgbClr val="111827"/>
                </a:solidFill>
              </a:defRPr>
            </a:pPr>
            <a:r>
              <a:rPr sz="3150" b="1">
                <a:solidFill>
                  <a:srgbClr val="111827"/>
                </a:solidFill>
              </a:rPr>
              <a:t>4,370만 톤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90D1458-478B-4A26-90B8-083D30EE9E8A}"/>
              </a:ext>
            </a:extLst>
          </p:cNvPr>
          <p:cNvSpPr>
            <a:spLocks noGrp="1"/>
          </p:cNvSpPr>
          <p:nvPr/>
        </p:nvSpPr>
        <p:spPr>
          <a:xfrm>
            <a:off x="1047750" y="3200400"/>
            <a:ext cx="2095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>
                <a:solidFill>
                  <a:srgbClr val="5B6472"/>
                </a:solidFill>
              </a:rPr>
              <a:t>2026년 전망</a:t>
            </a:r>
          </a:p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>
                <a:solidFill>
                  <a:srgbClr val="5B6472"/>
                </a:solidFill>
              </a:rPr>
              <a:t>전년 대비 +0.3%</a:t>
            </a:r>
          </a:p>
        </p:txBody>
      </p:sp>
      <p:sp>
        <p:nvSpPr>
          <p:cNvPr id="7" name="직선 연결선 6">
            <a:extLst>
              <a:ext uri="{FF2B5EF4-FFF2-40B4-BE49-F238E27FC236}">
                <a16:creationId xmlns:a16="http://schemas.microsoft.com/office/drawing/2014/main" id="{CA95E4DA-58F5-4790-B3BF-8DF1A920F3C7}"/>
              </a:ext>
            </a:extLst>
          </p:cNvPr>
          <p:cNvSpPr>
            <a:spLocks noGrp="1"/>
          </p:cNvSpPr>
          <p:nvPr/>
        </p:nvSpPr>
        <p:spPr>
          <a:xfrm>
            <a:off x="3752850" y="2819400"/>
            <a:ext cx="1104900" cy="0"/>
          </a:xfrm>
          <a:prstGeom prst="line">
            <a:avLst/>
          </a:prstGeom>
          <a:noFill/>
          <a:ln w="2857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95E3231-4C10-49B1-9820-4DA16AC1FA35}"/>
              </a:ext>
            </a:extLst>
          </p:cNvPr>
          <p:cNvSpPr>
            <a:spLocks noGrp="1"/>
          </p:cNvSpPr>
          <p:nvPr/>
        </p:nvSpPr>
        <p:spPr>
          <a:xfrm>
            <a:off x="5010150" y="1790700"/>
            <a:ext cx="2857500" cy="2095500"/>
          </a:xfrm>
          <a:prstGeom prst="roundRect">
            <a:avLst>
              <a:gd name="adj" fmla="val 1818"/>
            </a:avLst>
          </a:prstGeom>
          <a:solidFill>
            <a:srgbClr val="FEF3C7"/>
          </a:solidFill>
          <a:ln w="9525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E821216-2615-4662-8D7C-5A8E5A1703DE}"/>
              </a:ext>
            </a:extLst>
          </p:cNvPr>
          <p:cNvSpPr>
            <a:spLocks noGrp="1"/>
          </p:cNvSpPr>
          <p:nvPr/>
        </p:nvSpPr>
        <p:spPr>
          <a:xfrm>
            <a:off x="5314950" y="2057400"/>
            <a:ext cx="2095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D97706"/>
                </a:solidFill>
              </a:defRPr>
            </a:pPr>
            <a:r>
              <a:rPr sz="1650" b="1">
                <a:solidFill>
                  <a:srgbClr val="D97706"/>
                </a:solidFill>
              </a:rPr>
              <a:t>건설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17E29BA-21BB-429F-86E8-C1D714B47F3F}"/>
              </a:ext>
            </a:extLst>
          </p:cNvPr>
          <p:cNvSpPr>
            <a:spLocks noGrp="1"/>
          </p:cNvSpPr>
          <p:nvPr/>
        </p:nvSpPr>
        <p:spPr>
          <a:xfrm>
            <a:off x="5314950" y="2571750"/>
            <a:ext cx="2095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기성 부진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DAAE775-8FE3-4F8F-9D2C-A038FFDC48AE}"/>
              </a:ext>
            </a:extLst>
          </p:cNvPr>
          <p:cNvSpPr>
            <a:spLocks noGrp="1"/>
          </p:cNvSpPr>
          <p:nvPr/>
        </p:nvSpPr>
        <p:spPr>
          <a:xfrm>
            <a:off x="5334000" y="3200400"/>
            <a:ext cx="2095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>
                <a:solidFill>
                  <a:srgbClr val="5B6472"/>
                </a:solidFill>
              </a:rPr>
              <a:t>수주 반등만으로</a:t>
            </a:r>
          </a:p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>
                <a:solidFill>
                  <a:srgbClr val="5B6472"/>
                </a:solidFill>
              </a:rPr>
              <a:t>철근·형강 회복은 제한</a:t>
            </a:r>
          </a:p>
        </p:txBody>
      </p:sp>
      <p:sp>
        <p:nvSpPr>
          <p:cNvPr id="12" name="직선 연결선 11">
            <a:extLst>
              <a:ext uri="{FF2B5EF4-FFF2-40B4-BE49-F238E27FC236}">
                <a16:creationId xmlns:a16="http://schemas.microsoft.com/office/drawing/2014/main" id="{05937877-91AA-405B-B4F9-F8DAB579B5D0}"/>
              </a:ext>
            </a:extLst>
          </p:cNvPr>
          <p:cNvSpPr>
            <a:spLocks noGrp="1"/>
          </p:cNvSpPr>
          <p:nvPr/>
        </p:nvSpPr>
        <p:spPr>
          <a:xfrm>
            <a:off x="8039100" y="2819400"/>
            <a:ext cx="1104900" cy="0"/>
          </a:xfrm>
          <a:prstGeom prst="line">
            <a:avLst/>
          </a:prstGeom>
          <a:noFill/>
          <a:ln w="2857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AECFB59C-6F3B-497A-8C8D-5121498DDBB3}"/>
              </a:ext>
            </a:extLst>
          </p:cNvPr>
          <p:cNvSpPr>
            <a:spLocks noGrp="1"/>
          </p:cNvSpPr>
          <p:nvPr/>
        </p:nvSpPr>
        <p:spPr>
          <a:xfrm>
            <a:off x="9296400" y="1790700"/>
            <a:ext cx="2095500" cy="2095500"/>
          </a:xfrm>
          <a:prstGeom prst="roundRect">
            <a:avLst>
              <a:gd name="adj" fmla="val 1818"/>
            </a:avLst>
          </a:prstGeom>
          <a:solidFill>
            <a:srgbClr val="ECFDF5"/>
          </a:solidFill>
          <a:ln w="9525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B90B072-2A4D-4AE1-933D-53B0A9563DD6}"/>
              </a:ext>
            </a:extLst>
          </p:cNvPr>
          <p:cNvSpPr>
            <a:spLocks noGrp="1"/>
          </p:cNvSpPr>
          <p:nvPr/>
        </p:nvSpPr>
        <p:spPr>
          <a:xfrm>
            <a:off x="9582150" y="2057400"/>
            <a:ext cx="1524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59669"/>
                </a:solidFill>
              </a:defRPr>
            </a:pPr>
            <a:r>
              <a:rPr sz="1650" b="1">
                <a:solidFill>
                  <a:srgbClr val="059669"/>
                </a:solidFill>
              </a:rPr>
              <a:t>제조업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3610BAB-27F1-4DF6-B28E-44A18850D8BA}"/>
              </a:ext>
            </a:extLst>
          </p:cNvPr>
          <p:cNvSpPr>
            <a:spLocks noGrp="1"/>
          </p:cNvSpPr>
          <p:nvPr/>
        </p:nvSpPr>
        <p:spPr>
          <a:xfrm>
            <a:off x="9582150" y="2571750"/>
            <a:ext cx="1524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400" b="1">
                <a:solidFill>
                  <a:srgbClr val="111827"/>
                </a:solidFill>
              </a:defRPr>
            </a:pPr>
            <a:r>
              <a:rPr sz="2400" b="1">
                <a:solidFill>
                  <a:srgbClr val="111827"/>
                </a:solidFill>
              </a:rPr>
              <a:t>부분 지지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91220CE-0898-4ABB-ADB2-41782624D636}"/>
              </a:ext>
            </a:extLst>
          </p:cNvPr>
          <p:cNvSpPr>
            <a:spLocks noGrp="1"/>
          </p:cNvSpPr>
          <p:nvPr/>
        </p:nvSpPr>
        <p:spPr>
          <a:xfrm>
            <a:off x="9601200" y="3200400"/>
            <a:ext cx="1524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5B6472"/>
                </a:solidFill>
              </a:defRPr>
            </a:pPr>
            <a:r>
              <a:rPr sz="1350" b="0">
                <a:solidFill>
                  <a:srgbClr val="5B6472"/>
                </a:solidFill>
              </a:rPr>
              <a:t>자동차·조선 중심</a:t>
            </a:r>
          </a:p>
          <a:p>
            <a:pPr algn="l">
              <a:defRPr sz="1350" b="0">
                <a:solidFill>
                  <a:srgbClr val="5B6472"/>
                </a:solidFill>
              </a:defRPr>
            </a:pPr>
            <a:r>
              <a:rPr sz="1350" b="0">
                <a:solidFill>
                  <a:srgbClr val="5B6472"/>
                </a:solidFill>
              </a:rPr>
              <a:t>판재류 수요 방어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56356959-D4CE-48E3-8750-38775F6ED1B7}"/>
              </a:ext>
            </a:extLst>
          </p:cNvPr>
          <p:cNvSpPr>
            <a:spLocks noGrp="1"/>
          </p:cNvSpPr>
          <p:nvPr/>
        </p:nvSpPr>
        <p:spPr>
          <a:xfrm>
            <a:off x="1028700" y="4591050"/>
            <a:ext cx="9382125" cy="666750"/>
          </a:xfrm>
          <a:prstGeom prst="roundRect">
            <a:avLst>
              <a:gd name="adj" fmla="val 5714"/>
            </a:avLst>
          </a:prstGeom>
          <a:solidFill>
            <a:srgbClr val="F3F4F6"/>
          </a:solidFill>
          <a:ln w="952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CB587DBD-5AF5-46A3-81DE-92C18CC33A72}"/>
              </a:ext>
            </a:extLst>
          </p:cNvPr>
          <p:cNvSpPr>
            <a:spLocks noGrp="1"/>
          </p:cNvSpPr>
          <p:nvPr/>
        </p:nvSpPr>
        <p:spPr>
          <a:xfrm>
            <a:off x="1295400" y="4781550"/>
            <a:ext cx="8858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판단: 단기 회복보다 ‘낮아진 내수 기준선’에 맞춘 생산·재고·채널 운영이 핵심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9E72DBE-4C63-4977-BFCA-B256F92EA225}"/>
              </a:ext>
            </a:extLst>
          </p:cNvPr>
          <p:cNvSpPr>
            <a:spLocks noGrp="1"/>
          </p:cNvSpPr>
          <p:nvPr/>
        </p:nvSpPr>
        <p:spPr>
          <a:xfrm>
            <a:off x="552450" y="6019800"/>
            <a:ext cx="1066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5B6472"/>
                </a:solidFill>
              </a:defRPr>
            </a:pPr>
            <a:r>
              <a:rPr sz="900" b="0">
                <a:solidFill>
                  <a:srgbClr val="5B6472"/>
                </a:solidFill>
              </a:rPr>
              <a:t>출처: 철강정보원 7.26, 세계철강협회 6월 조강생산, 건설산업연구원 6월호, 산업통상부 자동차산업동향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9195ADE-468B-4BD8-AFBD-36D8BD311571}"/>
              </a:ext>
            </a:extLst>
          </p:cNvPr>
          <p:cNvSpPr>
            <a:spLocks noGrp="1"/>
          </p:cNvSpPr>
          <p:nvPr/>
        </p:nvSpPr>
        <p:spPr>
          <a:xfrm>
            <a:off x="552450" y="63436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5B6472"/>
                </a:solidFill>
              </a:defRPr>
            </a:pPr>
            <a:r>
              <a:rPr sz="975" b="0">
                <a:solidFill>
                  <a:srgbClr val="5B6472"/>
                </a:solidFill>
              </a:rPr>
              <a:t>최근 1주 한국 철강 시황 브리프 | 2026.07.27 KST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4518521-DCB9-403A-AAC4-108FDFDA47C9}"/>
              </a:ext>
            </a:extLst>
          </p:cNvPr>
          <p:cNvSpPr>
            <a:spLocks noGrp="1"/>
          </p:cNvSpPr>
          <p:nvPr/>
        </p:nvSpPr>
        <p:spPr>
          <a:xfrm>
            <a:off x="11239500" y="63436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0">
                <a:solidFill>
                  <a:srgbClr val="5B6472"/>
                </a:solidFill>
              </a:defRPr>
            </a:pPr>
            <a:r>
              <a:rPr sz="975" b="0">
                <a:solidFill>
                  <a:srgbClr val="5B6472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29314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직사각형 40">
            <a:extLst>
              <a:ext uri="{FF2B5EF4-FFF2-40B4-BE49-F238E27FC236}">
                <a16:creationId xmlns:a16="http://schemas.microsoft.com/office/drawing/2014/main" id="{46E17916-1C0B-44C7-AFB0-93F4F488E700}"/>
              </a:ext>
            </a:extLst>
          </p:cNvPr>
          <p:cNvSpPr>
            <a:spLocks noGrp="1"/>
          </p:cNvSpPr>
          <p:nvPr/>
        </p:nvSpPr>
        <p:spPr>
          <a:xfrm>
            <a:off x="552450" y="514350"/>
            <a:ext cx="8763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11827"/>
                </a:solidFill>
              </a:defRPr>
            </a:pPr>
            <a:r>
              <a:rPr sz="2700" b="1">
                <a:solidFill>
                  <a:srgbClr val="111827"/>
                </a:solidFill>
              </a:rPr>
              <a:t>가격은 한 방향이 아니라 품목별로 갈라지고 있다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E56798B-8A4C-4602-93C6-62BAF8D4D83C}"/>
              </a:ext>
            </a:extLst>
          </p:cNvPr>
          <p:cNvSpPr>
            <a:spLocks noGrp="1"/>
          </p:cNvSpPr>
          <p:nvPr/>
        </p:nvSpPr>
        <p:spPr>
          <a:xfrm>
            <a:off x="628650" y="1600200"/>
            <a:ext cx="1885950" cy="2857500"/>
          </a:xfrm>
          <a:prstGeom prst="roundRect">
            <a:avLst>
              <a:gd name="adj" fmla="val 2020"/>
            </a:avLst>
          </a:prstGeom>
          <a:solidFill>
            <a:srgbClr val="FFFFFF"/>
          </a:solidFill>
          <a:ln w="952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C0AE0822-B50B-4CAF-9E80-0D7096DD8184}"/>
              </a:ext>
            </a:extLst>
          </p:cNvPr>
          <p:cNvSpPr>
            <a:spLocks noGrp="1"/>
          </p:cNvSpPr>
          <p:nvPr/>
        </p:nvSpPr>
        <p:spPr>
          <a:xfrm>
            <a:off x="628650" y="1600200"/>
            <a:ext cx="1885950" cy="152400"/>
          </a:xfrm>
          <a:prstGeom prst="roundRect">
            <a:avLst>
              <a:gd name="adj" fmla="val 25000"/>
            </a:avLst>
          </a:prstGeom>
          <a:solidFill>
            <a:srgbClr val="D97706"/>
          </a:solidFill>
          <a:ln w="9525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A829420-458F-4CB2-905A-14F6B5A22483}"/>
              </a:ext>
            </a:extLst>
          </p:cNvPr>
          <p:cNvSpPr>
            <a:spLocks noGrp="1"/>
          </p:cNvSpPr>
          <p:nvPr/>
        </p:nvSpPr>
        <p:spPr>
          <a:xfrm>
            <a:off x="819150" y="1952625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철근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8F1F326-5767-49BB-A7C8-AEBA6410D66D}"/>
              </a:ext>
            </a:extLst>
          </p:cNvPr>
          <p:cNvSpPr>
            <a:spLocks noGrp="1"/>
          </p:cNvSpPr>
          <p:nvPr/>
        </p:nvSpPr>
        <p:spPr>
          <a:xfrm>
            <a:off x="819150" y="2438400"/>
            <a:ext cx="1428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D97706"/>
                </a:solidFill>
              </a:defRPr>
            </a:pPr>
            <a:r>
              <a:rPr sz="1875" b="1">
                <a:solidFill>
                  <a:srgbClr val="D97706"/>
                </a:solidFill>
              </a:rPr>
              <a:t>86~87만 원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2B2ED51E-55EC-4884-A51B-7D0BBB5F56AA}"/>
              </a:ext>
            </a:extLst>
          </p:cNvPr>
          <p:cNvSpPr>
            <a:spLocks noGrp="1"/>
          </p:cNvSpPr>
          <p:nvPr/>
        </p:nvSpPr>
        <p:spPr>
          <a:xfrm>
            <a:off x="819150" y="3067050"/>
            <a:ext cx="1181100" cy="32385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C84EABF-6BE6-4BDA-A936-E4962F0BD479}"/>
              </a:ext>
            </a:extLst>
          </p:cNvPr>
          <p:cNvSpPr>
            <a:spLocks noGrp="1"/>
          </p:cNvSpPr>
          <p:nvPr/>
        </p:nvSpPr>
        <p:spPr>
          <a:xfrm>
            <a:off x="952500" y="3133725"/>
            <a:ext cx="914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D97706"/>
                </a:solidFill>
              </a:defRPr>
            </a:pPr>
            <a:r>
              <a:rPr sz="1125" b="1">
                <a:solidFill>
                  <a:srgbClr val="D97706"/>
                </a:solidFill>
              </a:rPr>
              <a:t>약보합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6DF3116-B2D6-45B8-ACFC-5C992D3ACA0C}"/>
              </a:ext>
            </a:extLst>
          </p:cNvPr>
          <p:cNvSpPr>
            <a:spLocks noGrp="1"/>
          </p:cNvSpPr>
          <p:nvPr/>
        </p:nvSpPr>
        <p:spPr>
          <a:xfrm>
            <a:off x="819150" y="3676650"/>
            <a:ext cx="13811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5B6472"/>
                </a:solidFill>
              </a:defRPr>
            </a:pPr>
            <a:r>
              <a:rPr sz="1350" b="0">
                <a:solidFill>
                  <a:srgbClr val="5B6472"/>
                </a:solidFill>
              </a:rPr>
              <a:t>건설 반입 약함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227F841-3764-4F51-B745-5E1FBCA2E93D}"/>
              </a:ext>
            </a:extLst>
          </p:cNvPr>
          <p:cNvSpPr>
            <a:spLocks noGrp="1"/>
          </p:cNvSpPr>
          <p:nvPr/>
        </p:nvSpPr>
        <p:spPr>
          <a:xfrm>
            <a:off x="2867025" y="1600200"/>
            <a:ext cx="1885950" cy="2857500"/>
          </a:xfrm>
          <a:prstGeom prst="roundRect">
            <a:avLst>
              <a:gd name="adj" fmla="val 2020"/>
            </a:avLst>
          </a:prstGeom>
          <a:solidFill>
            <a:srgbClr val="FFFFFF"/>
          </a:solidFill>
          <a:ln w="952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EC2C9212-923B-4C55-956F-9D8E7B625E37}"/>
              </a:ext>
            </a:extLst>
          </p:cNvPr>
          <p:cNvSpPr>
            <a:spLocks noGrp="1"/>
          </p:cNvSpPr>
          <p:nvPr/>
        </p:nvSpPr>
        <p:spPr>
          <a:xfrm>
            <a:off x="2867025" y="1600200"/>
            <a:ext cx="1885950" cy="152400"/>
          </a:xfrm>
          <a:prstGeom prst="roundRect">
            <a:avLst>
              <a:gd name="adj" fmla="val 25000"/>
            </a:avLst>
          </a:prstGeom>
          <a:solidFill>
            <a:srgbClr val="2563EB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AB655BB-CDF0-4BF5-B863-3C6CC9BBB66B}"/>
              </a:ext>
            </a:extLst>
          </p:cNvPr>
          <p:cNvSpPr>
            <a:spLocks noGrp="1"/>
          </p:cNvSpPr>
          <p:nvPr/>
        </p:nvSpPr>
        <p:spPr>
          <a:xfrm>
            <a:off x="3057525" y="1952625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H형강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96D05FB-7097-4D17-B2D3-2501EF2B3810}"/>
              </a:ext>
            </a:extLst>
          </p:cNvPr>
          <p:cNvSpPr>
            <a:spLocks noGrp="1"/>
          </p:cNvSpPr>
          <p:nvPr/>
        </p:nvSpPr>
        <p:spPr>
          <a:xfrm>
            <a:off x="3057525" y="2438400"/>
            <a:ext cx="1428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2563EB"/>
                </a:solidFill>
              </a:defRPr>
            </a:pPr>
            <a:r>
              <a:rPr sz="1875" b="1">
                <a:solidFill>
                  <a:srgbClr val="2563EB"/>
                </a:solidFill>
              </a:rPr>
              <a:t>116~117만 원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13F9AD06-6DE4-409A-9E18-7057BC41B662}"/>
              </a:ext>
            </a:extLst>
          </p:cNvPr>
          <p:cNvSpPr>
            <a:spLocks noGrp="1"/>
          </p:cNvSpPr>
          <p:nvPr/>
        </p:nvSpPr>
        <p:spPr>
          <a:xfrm>
            <a:off x="3057525" y="3067050"/>
            <a:ext cx="1181100" cy="32385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645DDF-5EAE-4BC7-9DFB-13AC4324F173}"/>
              </a:ext>
            </a:extLst>
          </p:cNvPr>
          <p:cNvSpPr>
            <a:spLocks noGrp="1"/>
          </p:cNvSpPr>
          <p:nvPr/>
        </p:nvSpPr>
        <p:spPr>
          <a:xfrm>
            <a:off x="3190875" y="3133725"/>
            <a:ext cx="914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2563EB"/>
                </a:solidFill>
              </a:defRPr>
            </a:pPr>
            <a:r>
              <a:rPr sz="1125" b="1">
                <a:solidFill>
                  <a:srgbClr val="2563EB"/>
                </a:solidFill>
              </a:rPr>
              <a:t>인상 시도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E76A3F4-B630-4605-BFD6-E89A1139E5A9}"/>
              </a:ext>
            </a:extLst>
          </p:cNvPr>
          <p:cNvSpPr>
            <a:spLocks noGrp="1"/>
          </p:cNvSpPr>
          <p:nvPr/>
        </p:nvSpPr>
        <p:spPr>
          <a:xfrm>
            <a:off x="3057525" y="3676650"/>
            <a:ext cx="13811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5B6472"/>
                </a:solidFill>
              </a:defRPr>
            </a:pPr>
            <a:r>
              <a:rPr sz="1350" b="0">
                <a:solidFill>
                  <a:srgbClr val="5B6472"/>
                </a:solidFill>
              </a:rPr>
              <a:t>출하 제한 여부 관건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7B916F18-7463-4A79-8DCB-81ADB5CEAEF3}"/>
              </a:ext>
            </a:extLst>
          </p:cNvPr>
          <p:cNvSpPr>
            <a:spLocks noGrp="1"/>
          </p:cNvSpPr>
          <p:nvPr/>
        </p:nvSpPr>
        <p:spPr>
          <a:xfrm>
            <a:off x="5105400" y="1600200"/>
            <a:ext cx="1885950" cy="2857500"/>
          </a:xfrm>
          <a:prstGeom prst="roundRect">
            <a:avLst>
              <a:gd name="adj" fmla="val 2020"/>
            </a:avLst>
          </a:prstGeom>
          <a:solidFill>
            <a:srgbClr val="FFFFFF"/>
          </a:solidFill>
          <a:ln w="952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60C472E0-6D76-4EAD-877C-DA245AED71B2}"/>
              </a:ext>
            </a:extLst>
          </p:cNvPr>
          <p:cNvSpPr>
            <a:spLocks noGrp="1"/>
          </p:cNvSpPr>
          <p:nvPr/>
        </p:nvSpPr>
        <p:spPr>
          <a:xfrm>
            <a:off x="5105400" y="1600200"/>
            <a:ext cx="1885950" cy="152400"/>
          </a:xfrm>
          <a:prstGeom prst="roundRect">
            <a:avLst>
              <a:gd name="adj" fmla="val 25000"/>
            </a:avLst>
          </a:prstGeom>
          <a:solidFill>
            <a:srgbClr val="DC2626"/>
          </a:solidFill>
          <a:ln w="9525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AAC3225-6BF4-44D0-99C6-A95DD9836557}"/>
              </a:ext>
            </a:extLst>
          </p:cNvPr>
          <p:cNvSpPr>
            <a:spLocks noGrp="1"/>
          </p:cNvSpPr>
          <p:nvPr/>
        </p:nvSpPr>
        <p:spPr>
          <a:xfrm>
            <a:off x="5295900" y="1952625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열연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DF1CCFA-C084-4F6E-A064-A236899D03D0}"/>
              </a:ext>
            </a:extLst>
          </p:cNvPr>
          <p:cNvSpPr>
            <a:spLocks noGrp="1"/>
          </p:cNvSpPr>
          <p:nvPr/>
        </p:nvSpPr>
        <p:spPr>
          <a:xfrm>
            <a:off x="5295900" y="2438400"/>
            <a:ext cx="1428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DC2626"/>
                </a:solidFill>
              </a:defRPr>
            </a:pPr>
            <a:r>
              <a:rPr sz="1875" b="1">
                <a:solidFill>
                  <a:srgbClr val="DC2626"/>
                </a:solidFill>
              </a:rPr>
              <a:t>92~96만 원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58AF238F-E605-4FD9-BA79-E6F3848E0E32}"/>
              </a:ext>
            </a:extLst>
          </p:cNvPr>
          <p:cNvSpPr>
            <a:spLocks noGrp="1"/>
          </p:cNvSpPr>
          <p:nvPr/>
        </p:nvSpPr>
        <p:spPr>
          <a:xfrm>
            <a:off x="5295900" y="3067050"/>
            <a:ext cx="1181100" cy="32385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4681E30-2084-4E97-8A92-9CC8531A952C}"/>
              </a:ext>
            </a:extLst>
          </p:cNvPr>
          <p:cNvSpPr>
            <a:spLocks noGrp="1"/>
          </p:cNvSpPr>
          <p:nvPr/>
        </p:nvSpPr>
        <p:spPr>
          <a:xfrm>
            <a:off x="5429250" y="3133725"/>
            <a:ext cx="914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DC2626"/>
                </a:solidFill>
              </a:defRPr>
            </a:pPr>
            <a:r>
              <a:rPr sz="1125" b="1">
                <a:solidFill>
                  <a:srgbClr val="DC2626"/>
                </a:solidFill>
              </a:rPr>
              <a:t>하락 압력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F43E0F0-A59A-4A8E-8D68-86713A0BE7D7}"/>
              </a:ext>
            </a:extLst>
          </p:cNvPr>
          <p:cNvSpPr>
            <a:spLocks noGrp="1"/>
          </p:cNvSpPr>
          <p:nvPr/>
        </p:nvSpPr>
        <p:spPr>
          <a:xfrm>
            <a:off x="5295900" y="3676650"/>
            <a:ext cx="13811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5B6472"/>
                </a:solidFill>
              </a:defRPr>
            </a:pPr>
            <a:r>
              <a:rPr sz="1350" b="0">
                <a:solidFill>
                  <a:srgbClr val="5B6472"/>
                </a:solidFill>
              </a:rPr>
              <a:t>동남아 저가 오퍼</a:t>
            </a: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00B570F3-DE5A-4368-AFB8-84CD211835E9}"/>
              </a:ext>
            </a:extLst>
          </p:cNvPr>
          <p:cNvSpPr>
            <a:spLocks noGrp="1"/>
          </p:cNvSpPr>
          <p:nvPr/>
        </p:nvSpPr>
        <p:spPr>
          <a:xfrm>
            <a:off x="7343775" y="1600200"/>
            <a:ext cx="1885950" cy="2857500"/>
          </a:xfrm>
          <a:prstGeom prst="roundRect">
            <a:avLst>
              <a:gd name="adj" fmla="val 2020"/>
            </a:avLst>
          </a:prstGeom>
          <a:solidFill>
            <a:srgbClr val="FFFFFF"/>
          </a:solidFill>
          <a:ln w="952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6938C618-F6C7-48DC-ADAA-29B3440EA679}"/>
              </a:ext>
            </a:extLst>
          </p:cNvPr>
          <p:cNvSpPr>
            <a:spLocks noGrp="1"/>
          </p:cNvSpPr>
          <p:nvPr/>
        </p:nvSpPr>
        <p:spPr>
          <a:xfrm>
            <a:off x="7343775" y="1600200"/>
            <a:ext cx="1885950" cy="152400"/>
          </a:xfrm>
          <a:prstGeom prst="roundRect">
            <a:avLst>
              <a:gd name="adj" fmla="val 25000"/>
            </a:avLst>
          </a:prstGeom>
          <a:solidFill>
            <a:srgbClr val="059669"/>
          </a:solidFill>
          <a:ln w="9525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D12A55C-6533-41B5-8A0F-0F385B528D06}"/>
              </a:ext>
            </a:extLst>
          </p:cNvPr>
          <p:cNvSpPr>
            <a:spLocks noGrp="1"/>
          </p:cNvSpPr>
          <p:nvPr/>
        </p:nvSpPr>
        <p:spPr>
          <a:xfrm>
            <a:off x="7534275" y="1952625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후판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6656925-1FE9-4EC9-980D-664BF9D2B22B}"/>
              </a:ext>
            </a:extLst>
          </p:cNvPr>
          <p:cNvSpPr>
            <a:spLocks noGrp="1"/>
          </p:cNvSpPr>
          <p:nvPr/>
        </p:nvSpPr>
        <p:spPr>
          <a:xfrm>
            <a:off x="7534275" y="2438400"/>
            <a:ext cx="1428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059669"/>
                </a:solidFill>
              </a:defRPr>
            </a:pPr>
            <a:r>
              <a:rPr sz="1875" b="1">
                <a:solidFill>
                  <a:srgbClr val="059669"/>
                </a:solidFill>
              </a:rPr>
              <a:t>95~99만 원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80BB6863-0F22-4320-A3BC-0F3E8655CEEA}"/>
              </a:ext>
            </a:extLst>
          </p:cNvPr>
          <p:cNvSpPr>
            <a:spLocks noGrp="1"/>
          </p:cNvSpPr>
          <p:nvPr/>
        </p:nvSpPr>
        <p:spPr>
          <a:xfrm>
            <a:off x="7534275" y="3067050"/>
            <a:ext cx="1181100" cy="32385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258E933-4373-4147-A75C-F8FCC0A117CF}"/>
              </a:ext>
            </a:extLst>
          </p:cNvPr>
          <p:cNvSpPr>
            <a:spLocks noGrp="1"/>
          </p:cNvSpPr>
          <p:nvPr/>
        </p:nvSpPr>
        <p:spPr>
          <a:xfrm>
            <a:off x="7667625" y="3133725"/>
            <a:ext cx="914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059669"/>
                </a:solidFill>
              </a:defRPr>
            </a:pPr>
            <a:r>
              <a:rPr sz="1125" b="1">
                <a:solidFill>
                  <a:srgbClr val="059669"/>
                </a:solidFill>
              </a:rPr>
              <a:t>보합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4A18C07-E93B-4711-828F-077FCCCDBFB3}"/>
              </a:ext>
            </a:extLst>
          </p:cNvPr>
          <p:cNvSpPr>
            <a:spLocks noGrp="1"/>
          </p:cNvSpPr>
          <p:nvPr/>
        </p:nvSpPr>
        <p:spPr>
          <a:xfrm>
            <a:off x="7534275" y="3676650"/>
            <a:ext cx="13811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5B6472"/>
                </a:solidFill>
              </a:defRPr>
            </a:pPr>
            <a:r>
              <a:rPr sz="1350" b="0">
                <a:solidFill>
                  <a:srgbClr val="5B6472"/>
                </a:solidFill>
              </a:rPr>
              <a:t>조선·프로젝트 지지</a:t>
            </a: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71A2FD4E-BBAD-44DF-83A4-7C01E9D1A295}"/>
              </a:ext>
            </a:extLst>
          </p:cNvPr>
          <p:cNvSpPr>
            <a:spLocks noGrp="1"/>
          </p:cNvSpPr>
          <p:nvPr/>
        </p:nvSpPr>
        <p:spPr>
          <a:xfrm>
            <a:off x="9582150" y="1600200"/>
            <a:ext cx="1885950" cy="2857500"/>
          </a:xfrm>
          <a:prstGeom prst="roundRect">
            <a:avLst>
              <a:gd name="adj" fmla="val 2020"/>
            </a:avLst>
          </a:prstGeom>
          <a:solidFill>
            <a:srgbClr val="FFFFFF"/>
          </a:solidFill>
          <a:ln w="952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1FFC8CDC-4707-49B9-9755-83DC7CAE4BC2}"/>
              </a:ext>
            </a:extLst>
          </p:cNvPr>
          <p:cNvSpPr>
            <a:spLocks noGrp="1"/>
          </p:cNvSpPr>
          <p:nvPr/>
        </p:nvSpPr>
        <p:spPr>
          <a:xfrm>
            <a:off x="9582150" y="1600200"/>
            <a:ext cx="1885950" cy="152400"/>
          </a:xfrm>
          <a:prstGeom prst="roundRect">
            <a:avLst>
              <a:gd name="adj" fmla="val 25000"/>
            </a:avLst>
          </a:prstGeom>
          <a:solidFill>
            <a:srgbClr val="0891B2"/>
          </a:solidFill>
          <a:ln w="9525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53F72FA-3F76-4A7D-B464-36B99E609D06}"/>
              </a:ext>
            </a:extLst>
          </p:cNvPr>
          <p:cNvSpPr>
            <a:spLocks noGrp="1"/>
          </p:cNvSpPr>
          <p:nvPr/>
        </p:nvSpPr>
        <p:spPr>
          <a:xfrm>
            <a:off x="9772650" y="1952625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GI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7B061DF-E633-4B8F-9014-992390F02DC6}"/>
              </a:ext>
            </a:extLst>
          </p:cNvPr>
          <p:cNvSpPr>
            <a:spLocks noGrp="1"/>
          </p:cNvSpPr>
          <p:nvPr/>
        </p:nvSpPr>
        <p:spPr>
          <a:xfrm>
            <a:off x="9772650" y="2438400"/>
            <a:ext cx="1428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0891B2"/>
                </a:solidFill>
              </a:defRPr>
            </a:pPr>
            <a:r>
              <a:rPr sz="1875" b="1">
                <a:solidFill>
                  <a:srgbClr val="0891B2"/>
                </a:solidFill>
              </a:rPr>
              <a:t>108만 원 중심</a:t>
            </a: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850149DE-8B9F-4111-B409-E8807C3AE1F7}"/>
              </a:ext>
            </a:extLst>
          </p:cNvPr>
          <p:cNvSpPr>
            <a:spLocks noGrp="1"/>
          </p:cNvSpPr>
          <p:nvPr/>
        </p:nvSpPr>
        <p:spPr>
          <a:xfrm>
            <a:off x="9772650" y="3067050"/>
            <a:ext cx="1181100" cy="32385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6FC1AA3-0F96-42B3-A8CD-6D0C94CB705D}"/>
              </a:ext>
            </a:extLst>
          </p:cNvPr>
          <p:cNvSpPr>
            <a:spLocks noGrp="1"/>
          </p:cNvSpPr>
          <p:nvPr/>
        </p:nvSpPr>
        <p:spPr>
          <a:xfrm>
            <a:off x="9906000" y="3133725"/>
            <a:ext cx="914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0891B2"/>
                </a:solidFill>
              </a:defRPr>
            </a:pPr>
            <a:r>
              <a:rPr sz="1125" b="1">
                <a:solidFill>
                  <a:srgbClr val="0891B2"/>
                </a:solidFill>
              </a:rPr>
              <a:t>상승 방어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4DA4786-FA7A-41D4-BEEF-3F600F611DC2}"/>
              </a:ext>
            </a:extLst>
          </p:cNvPr>
          <p:cNvSpPr>
            <a:spLocks noGrp="1"/>
          </p:cNvSpPr>
          <p:nvPr/>
        </p:nvSpPr>
        <p:spPr>
          <a:xfrm>
            <a:off x="9772650" y="3676650"/>
            <a:ext cx="13811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5B6472"/>
                </a:solidFill>
              </a:defRPr>
            </a:pPr>
            <a:r>
              <a:rPr sz="1350" b="0">
                <a:solidFill>
                  <a:srgbClr val="5B6472"/>
                </a:solidFill>
              </a:rPr>
              <a:t>수입 급감 효과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D3F35BE-A8B2-4B8B-9326-A8933204B24F}"/>
              </a:ext>
            </a:extLst>
          </p:cNvPr>
          <p:cNvSpPr>
            <a:spLocks noGrp="1"/>
          </p:cNvSpPr>
          <p:nvPr/>
        </p:nvSpPr>
        <p:spPr>
          <a:xfrm>
            <a:off x="876300" y="4953000"/>
            <a:ext cx="9525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가격표보다 실제 현금 거래·입고 물량·저가 수입 도착분을 먼저 확인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CED16311-6481-4F47-8004-906764AC364C}"/>
              </a:ext>
            </a:extLst>
          </p:cNvPr>
          <p:cNvSpPr>
            <a:spLocks noGrp="1"/>
          </p:cNvSpPr>
          <p:nvPr/>
        </p:nvSpPr>
        <p:spPr>
          <a:xfrm>
            <a:off x="552450" y="6019800"/>
            <a:ext cx="1066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5B6472"/>
                </a:solidFill>
              </a:defRPr>
            </a:pPr>
            <a:r>
              <a:rPr sz="900" b="0">
                <a:solidFill>
                  <a:srgbClr val="5B6472"/>
                </a:solidFill>
              </a:rPr>
              <a:t>출처: 철강정보원 K-스틸 봉형강·판재류 시황 7.24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9EAC71B6-F508-49AC-A349-F8C086B5F5EE}"/>
              </a:ext>
            </a:extLst>
          </p:cNvPr>
          <p:cNvSpPr>
            <a:spLocks noGrp="1"/>
          </p:cNvSpPr>
          <p:nvPr/>
        </p:nvSpPr>
        <p:spPr>
          <a:xfrm>
            <a:off x="552450" y="63436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5B6472"/>
                </a:solidFill>
              </a:defRPr>
            </a:pPr>
            <a:r>
              <a:rPr sz="975" b="0">
                <a:solidFill>
                  <a:srgbClr val="5B6472"/>
                </a:solidFill>
              </a:rPr>
              <a:t>최근 1주 한국 철강 시황 브리프 | 2026.07.27 KST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A0B64F6-DF8D-4084-B0F1-407B066C326F}"/>
              </a:ext>
            </a:extLst>
          </p:cNvPr>
          <p:cNvSpPr>
            <a:spLocks noGrp="1"/>
          </p:cNvSpPr>
          <p:nvPr/>
        </p:nvSpPr>
        <p:spPr>
          <a:xfrm>
            <a:off x="11239500" y="63436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0">
                <a:solidFill>
                  <a:srgbClr val="5B6472"/>
                </a:solidFill>
              </a:defRPr>
            </a:pPr>
            <a:r>
              <a:rPr sz="975" b="0">
                <a:solidFill>
                  <a:srgbClr val="5B6472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51246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436F988C-1E2D-491A-83AF-9EF9797AC595}"/>
              </a:ext>
            </a:extLst>
          </p:cNvPr>
          <p:cNvSpPr>
            <a:spLocks noGrp="1"/>
          </p:cNvSpPr>
          <p:nvPr/>
        </p:nvSpPr>
        <p:spPr>
          <a:xfrm>
            <a:off x="552450" y="514350"/>
            <a:ext cx="9334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11827"/>
                </a:solidFill>
              </a:defRPr>
            </a:pPr>
            <a:r>
              <a:rPr sz="2700" b="1">
                <a:solidFill>
                  <a:srgbClr val="111827"/>
                </a:solidFill>
              </a:rPr>
              <a:t>수입재 압박은 중국 중심에서 동남아·통상 변수로 넓어졌다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AF5B098-7CF2-47DF-8C7D-60C8FDCAF173}"/>
              </a:ext>
            </a:extLst>
          </p:cNvPr>
          <p:cNvSpPr>
            <a:spLocks noGrp="1"/>
          </p:cNvSpPr>
          <p:nvPr/>
        </p:nvSpPr>
        <p:spPr>
          <a:xfrm>
            <a:off x="723900" y="1600200"/>
            <a:ext cx="2857500" cy="2667000"/>
          </a:xfrm>
          <a:prstGeom prst="roundRect">
            <a:avLst>
              <a:gd name="adj" fmla="val 1429"/>
            </a:avLst>
          </a:prstGeom>
          <a:solidFill>
            <a:srgbClr val="EFF6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188131E-6693-4640-B113-29CAD946C65B}"/>
              </a:ext>
            </a:extLst>
          </p:cNvPr>
          <p:cNvSpPr>
            <a:spLocks noGrp="1"/>
          </p:cNvSpPr>
          <p:nvPr/>
        </p:nvSpPr>
        <p:spPr>
          <a:xfrm>
            <a:off x="1009650" y="192405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2563EB"/>
                </a:solidFill>
              </a:defRPr>
            </a:pPr>
            <a:r>
              <a:rPr sz="1800" b="1">
                <a:solidFill>
                  <a:srgbClr val="2563EB"/>
                </a:solidFill>
              </a:rPr>
              <a:t>동남아 열연 오퍼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6C5297E-4F05-43AB-B109-FF201515C8E3}"/>
              </a:ext>
            </a:extLst>
          </p:cNvPr>
          <p:cNvSpPr>
            <a:spLocks noGrp="1"/>
          </p:cNvSpPr>
          <p:nvPr/>
        </p:nvSpPr>
        <p:spPr>
          <a:xfrm>
            <a:off x="1009650" y="2533650"/>
            <a:ext cx="238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111827"/>
                </a:solidFill>
              </a:defRPr>
            </a:pPr>
            <a:r>
              <a:rPr sz="2325" b="1">
                <a:solidFill>
                  <a:srgbClr val="111827"/>
                </a:solidFill>
              </a:rPr>
              <a:t>538~556달러/CFR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68971B2-0AD2-4476-98BD-1CD21D1FE4BD}"/>
              </a:ext>
            </a:extLst>
          </p:cNvPr>
          <p:cNvSpPr>
            <a:spLocks noGrp="1"/>
          </p:cNvSpPr>
          <p:nvPr/>
        </p:nvSpPr>
        <p:spPr>
          <a:xfrm>
            <a:off x="1028700" y="3257550"/>
            <a:ext cx="20955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>
                <a:solidFill>
                  <a:srgbClr val="5B6472"/>
                </a:solidFill>
              </a:rPr>
              <a:t>8~9월 신규 도착분이</a:t>
            </a:r>
          </a:p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>
                <a:solidFill>
                  <a:srgbClr val="5B6472"/>
                </a:solidFill>
              </a:rPr>
              <a:t>국내 열연 하단을 시험</a:t>
            </a:r>
          </a:p>
        </p:txBody>
      </p:sp>
      <p:sp>
        <p:nvSpPr>
          <p:cNvPr id="6" name="직선 연결선 5">
            <a:extLst>
              <a:ext uri="{FF2B5EF4-FFF2-40B4-BE49-F238E27FC236}">
                <a16:creationId xmlns:a16="http://schemas.microsoft.com/office/drawing/2014/main" id="{5A1275DE-6AA5-466E-97D6-FB305CB7533B}"/>
              </a:ext>
            </a:extLst>
          </p:cNvPr>
          <p:cNvSpPr>
            <a:spLocks noGrp="1"/>
          </p:cNvSpPr>
          <p:nvPr/>
        </p:nvSpPr>
        <p:spPr>
          <a:xfrm>
            <a:off x="3762375" y="2933700"/>
            <a:ext cx="981075" cy="0"/>
          </a:xfrm>
          <a:prstGeom prst="line">
            <a:avLst/>
          </a:prstGeom>
          <a:noFill/>
          <a:ln w="2857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6B7C4600-01AD-4CDD-BD0D-8201960F1EFB}"/>
              </a:ext>
            </a:extLst>
          </p:cNvPr>
          <p:cNvSpPr>
            <a:spLocks noGrp="1"/>
          </p:cNvSpPr>
          <p:nvPr/>
        </p:nvSpPr>
        <p:spPr>
          <a:xfrm>
            <a:off x="4953000" y="1600200"/>
            <a:ext cx="2857500" cy="2667000"/>
          </a:xfrm>
          <a:prstGeom prst="roundRect">
            <a:avLst>
              <a:gd name="adj" fmla="val 1429"/>
            </a:avLst>
          </a:prstGeom>
          <a:solidFill>
            <a:srgbClr val="FEF2F2"/>
          </a:solidFill>
          <a:ln w="9525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0808879-7D6F-4110-95BB-C37212E40EA0}"/>
              </a:ext>
            </a:extLst>
          </p:cNvPr>
          <p:cNvSpPr>
            <a:spLocks noGrp="1"/>
          </p:cNvSpPr>
          <p:nvPr/>
        </p:nvSpPr>
        <p:spPr>
          <a:xfrm>
            <a:off x="5238750" y="192405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DC2626"/>
                </a:solidFill>
              </a:defRPr>
            </a:pPr>
            <a:r>
              <a:rPr sz="1800" b="1">
                <a:solidFill>
                  <a:srgbClr val="DC2626"/>
                </a:solidFill>
              </a:rPr>
              <a:t>일본 GI 반덤핑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9C24BB0-1D59-44D3-BEB8-241C8911027A}"/>
              </a:ext>
            </a:extLst>
          </p:cNvPr>
          <p:cNvSpPr>
            <a:spLocks noGrp="1"/>
          </p:cNvSpPr>
          <p:nvPr/>
        </p:nvSpPr>
        <p:spPr>
          <a:xfrm>
            <a:off x="5238750" y="2533650"/>
            <a:ext cx="2190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550" b="1">
                <a:solidFill>
                  <a:srgbClr val="111827"/>
                </a:solidFill>
              </a:defRPr>
            </a:pPr>
            <a:r>
              <a:rPr sz="2550" b="1">
                <a:solidFill>
                  <a:srgbClr val="111827"/>
                </a:solidFill>
              </a:rPr>
              <a:t>32.49~42.69%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0DD055D-F62D-488E-B7A1-A133ACDC5105}"/>
              </a:ext>
            </a:extLst>
          </p:cNvPr>
          <p:cNvSpPr>
            <a:spLocks noGrp="1"/>
          </p:cNvSpPr>
          <p:nvPr/>
        </p:nvSpPr>
        <p:spPr>
          <a:xfrm>
            <a:off x="5257800" y="3257550"/>
            <a:ext cx="20955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>
                <a:solidFill>
                  <a:srgbClr val="5B6472"/>
                </a:solidFill>
              </a:rPr>
              <a:t>한국산 도금재의</a:t>
            </a:r>
          </a:p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>
                <a:solidFill>
                  <a:srgbClr val="5B6472"/>
                </a:solidFill>
              </a:rPr>
              <a:t>일본향 계약조건 압박</a:t>
            </a:r>
          </a:p>
        </p:txBody>
      </p:sp>
      <p:sp>
        <p:nvSpPr>
          <p:cNvPr id="11" name="직선 연결선 10">
            <a:extLst>
              <a:ext uri="{FF2B5EF4-FFF2-40B4-BE49-F238E27FC236}">
                <a16:creationId xmlns:a16="http://schemas.microsoft.com/office/drawing/2014/main" id="{CE909BE0-D033-496F-8736-0FCCB3DA38AE}"/>
              </a:ext>
            </a:extLst>
          </p:cNvPr>
          <p:cNvSpPr>
            <a:spLocks noGrp="1"/>
          </p:cNvSpPr>
          <p:nvPr/>
        </p:nvSpPr>
        <p:spPr>
          <a:xfrm>
            <a:off x="8001000" y="2933700"/>
            <a:ext cx="981075" cy="0"/>
          </a:xfrm>
          <a:prstGeom prst="line">
            <a:avLst/>
          </a:prstGeom>
          <a:noFill/>
          <a:ln w="2857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C7E12B3-0719-4A90-A326-2E8BA9710752}"/>
              </a:ext>
            </a:extLst>
          </p:cNvPr>
          <p:cNvSpPr>
            <a:spLocks noGrp="1"/>
          </p:cNvSpPr>
          <p:nvPr/>
        </p:nvSpPr>
        <p:spPr>
          <a:xfrm>
            <a:off x="9182100" y="1600200"/>
            <a:ext cx="2095500" cy="2667000"/>
          </a:xfrm>
          <a:prstGeom prst="roundRect">
            <a:avLst>
              <a:gd name="adj" fmla="val 1818"/>
            </a:avLst>
          </a:prstGeom>
          <a:solidFill>
            <a:srgbClr val="F3F4F6"/>
          </a:solidFill>
          <a:ln w="952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8BF72B9-5115-4187-85DC-8C38B4FC5A9B}"/>
              </a:ext>
            </a:extLst>
          </p:cNvPr>
          <p:cNvSpPr>
            <a:spLocks noGrp="1"/>
          </p:cNvSpPr>
          <p:nvPr/>
        </p:nvSpPr>
        <p:spPr>
          <a:xfrm>
            <a:off x="9467850" y="1924050"/>
            <a:ext cx="1524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111827"/>
                </a:solidFill>
              </a:defRPr>
            </a:pPr>
            <a:r>
              <a:rPr sz="1800" b="1">
                <a:solidFill>
                  <a:srgbClr val="111827"/>
                </a:solidFill>
              </a:rPr>
              <a:t>미국 301조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07918A6-B60A-409E-9EEF-F9D47A865397}"/>
              </a:ext>
            </a:extLst>
          </p:cNvPr>
          <p:cNvSpPr>
            <a:spLocks noGrp="1"/>
          </p:cNvSpPr>
          <p:nvPr/>
        </p:nvSpPr>
        <p:spPr>
          <a:xfrm>
            <a:off x="9467850" y="2590800"/>
            <a:ext cx="152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D97706"/>
                </a:solidFill>
              </a:defRPr>
            </a:pPr>
            <a:r>
              <a:rPr sz="2325" b="1">
                <a:solidFill>
                  <a:srgbClr val="D97706"/>
                </a:solidFill>
              </a:rPr>
              <a:t>간접 영향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79E4CAA-CC0A-49A5-9D16-BF1F914BC6AB}"/>
              </a:ext>
            </a:extLst>
          </p:cNvPr>
          <p:cNvSpPr>
            <a:spLocks noGrp="1"/>
          </p:cNvSpPr>
          <p:nvPr/>
        </p:nvSpPr>
        <p:spPr>
          <a:xfrm>
            <a:off x="9486900" y="3257550"/>
            <a:ext cx="1524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5B6472"/>
                </a:solidFill>
              </a:defRPr>
            </a:pPr>
            <a:r>
              <a:rPr sz="1350" b="0">
                <a:solidFill>
                  <a:srgbClr val="5B6472"/>
                </a:solidFill>
              </a:rPr>
              <a:t>철강재 자체보다</a:t>
            </a:r>
          </a:p>
          <a:p>
            <a:pPr algn="l">
              <a:defRPr sz="1350" b="0">
                <a:solidFill>
                  <a:srgbClr val="5B6472"/>
                </a:solidFill>
              </a:defRPr>
            </a:pPr>
            <a:r>
              <a:rPr sz="1350" b="0">
                <a:solidFill>
                  <a:srgbClr val="5B6472"/>
                </a:solidFill>
              </a:rPr>
              <a:t>기계·부품 통관 리스크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8151CD53-ACA1-4F11-9F62-98D792FB6F46}"/>
              </a:ext>
            </a:extLst>
          </p:cNvPr>
          <p:cNvSpPr>
            <a:spLocks noGrp="1"/>
          </p:cNvSpPr>
          <p:nvPr/>
        </p:nvSpPr>
        <p:spPr>
          <a:xfrm>
            <a:off x="1371600" y="4838700"/>
            <a:ext cx="9144000" cy="552450"/>
          </a:xfrm>
          <a:prstGeom prst="roundRect">
            <a:avLst>
              <a:gd name="adj" fmla="val 6897"/>
            </a:avLst>
          </a:prstGeom>
          <a:solidFill>
            <a:srgbClr val="111827"/>
          </a:solidFill>
          <a:ln w="9525">
            <a:solidFill>
              <a:srgbClr val="11182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AD615F3-FF8E-4106-806B-D3F4D4B9203F}"/>
              </a:ext>
            </a:extLst>
          </p:cNvPr>
          <p:cNvSpPr>
            <a:spLocks noGrp="1"/>
          </p:cNvSpPr>
          <p:nvPr/>
        </p:nvSpPr>
        <p:spPr>
          <a:xfrm>
            <a:off x="1714500" y="4991100"/>
            <a:ext cx="8477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견적 단계에서 원산지·품목분류·관세·AD 리스크를 함께 반영해야 함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599DA8E-0ADF-4099-BE38-43016CE3798B}"/>
              </a:ext>
            </a:extLst>
          </p:cNvPr>
          <p:cNvSpPr>
            <a:spLocks noGrp="1"/>
          </p:cNvSpPr>
          <p:nvPr/>
        </p:nvSpPr>
        <p:spPr>
          <a:xfrm>
            <a:off x="552450" y="6019800"/>
            <a:ext cx="1066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5B6472"/>
                </a:solidFill>
              </a:defRPr>
            </a:pPr>
            <a:r>
              <a:rPr sz="900" b="0">
                <a:solidFill>
                  <a:srgbClr val="5B6472"/>
                </a:solidFill>
              </a:rPr>
              <a:t>출처: 철강정보원 7.24, 일본철강연맹·일본 정부 7.24, USTR 7월 301조 자료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3909C2F-1DDA-4B6A-AECC-2583FD7DA40E}"/>
              </a:ext>
            </a:extLst>
          </p:cNvPr>
          <p:cNvSpPr>
            <a:spLocks noGrp="1"/>
          </p:cNvSpPr>
          <p:nvPr/>
        </p:nvSpPr>
        <p:spPr>
          <a:xfrm>
            <a:off x="552450" y="63436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5B6472"/>
                </a:solidFill>
              </a:defRPr>
            </a:pPr>
            <a:r>
              <a:rPr sz="975" b="0">
                <a:solidFill>
                  <a:srgbClr val="5B6472"/>
                </a:solidFill>
              </a:rPr>
              <a:t>최근 1주 한국 철강 시황 브리프 | 2026.07.27 KST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2E92F35-6308-405E-83EC-2AA2E7D7F9C8}"/>
              </a:ext>
            </a:extLst>
          </p:cNvPr>
          <p:cNvSpPr>
            <a:spLocks noGrp="1"/>
          </p:cNvSpPr>
          <p:nvPr/>
        </p:nvSpPr>
        <p:spPr>
          <a:xfrm>
            <a:off x="11239500" y="63436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0">
                <a:solidFill>
                  <a:srgbClr val="5B6472"/>
                </a:solidFill>
              </a:defRPr>
            </a:pPr>
            <a:r>
              <a:rPr sz="975" b="0">
                <a:solidFill>
                  <a:srgbClr val="5B6472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787428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7C36C812-1F70-4B1B-8137-B1ECE7A3BEF4}"/>
              </a:ext>
            </a:extLst>
          </p:cNvPr>
          <p:cNvSpPr>
            <a:spLocks noGrp="1"/>
          </p:cNvSpPr>
          <p:nvPr/>
        </p:nvSpPr>
        <p:spPr>
          <a:xfrm>
            <a:off x="552450" y="514350"/>
            <a:ext cx="9334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11827"/>
                </a:solidFill>
              </a:defRPr>
            </a:pPr>
            <a:r>
              <a:rPr sz="2700" b="1">
                <a:solidFill>
                  <a:srgbClr val="111827"/>
                </a:solidFill>
              </a:rPr>
              <a:t>투자는 범용재 증산보다 저탄소·고부가 제품으로 이동한다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B70AD86E-E349-4CE7-A4D4-A0E274D651CB}"/>
              </a:ext>
            </a:extLst>
          </p:cNvPr>
          <p:cNvSpPr>
            <a:spLocks noGrp="1"/>
          </p:cNvSpPr>
          <p:nvPr/>
        </p:nvSpPr>
        <p:spPr>
          <a:xfrm>
            <a:off x="857250" y="1638300"/>
            <a:ext cx="4429125" cy="2857500"/>
          </a:xfrm>
          <a:prstGeom prst="roundRect">
            <a:avLst>
              <a:gd name="adj" fmla="val 1333"/>
            </a:avLst>
          </a:prstGeom>
          <a:solidFill>
            <a:srgbClr val="F8FAFC"/>
          </a:solidFill>
          <a:ln w="952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9C07E2F-32C6-457A-BF9B-23E3D4028B7E}"/>
              </a:ext>
            </a:extLst>
          </p:cNvPr>
          <p:cNvSpPr>
            <a:spLocks noGrp="1"/>
          </p:cNvSpPr>
          <p:nvPr/>
        </p:nvSpPr>
        <p:spPr>
          <a:xfrm>
            <a:off x="1200150" y="196215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2563EB"/>
                </a:solidFill>
              </a:defRPr>
            </a:pPr>
            <a:r>
              <a:rPr sz="2025" b="1">
                <a:solidFill>
                  <a:srgbClr val="2563EB"/>
                </a:solidFill>
              </a:rPr>
              <a:t>포스코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F84474F-C1C0-435F-8B39-814076C037EC}"/>
              </a:ext>
            </a:extLst>
          </p:cNvPr>
          <p:cNvSpPr>
            <a:spLocks noGrp="1"/>
          </p:cNvSpPr>
          <p:nvPr/>
        </p:nvSpPr>
        <p:spPr>
          <a:xfrm>
            <a:off x="1200150" y="2590800"/>
            <a:ext cx="1524000" cy="32385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609E60D-7526-41FF-A757-A9AB9368C801}"/>
              </a:ext>
            </a:extLst>
          </p:cNvPr>
          <p:cNvSpPr>
            <a:spLocks noGrp="1"/>
          </p:cNvSpPr>
          <p:nvPr/>
        </p:nvSpPr>
        <p:spPr>
          <a:xfrm>
            <a:off x="1333500" y="2657475"/>
            <a:ext cx="12573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2563EB"/>
                </a:solidFill>
              </a:defRPr>
            </a:pPr>
            <a:r>
              <a:rPr sz="1125" b="1">
                <a:solidFill>
                  <a:srgbClr val="2563EB"/>
                </a:solidFill>
              </a:rPr>
              <a:t>에너지 후판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1FFD7A6-6FB3-4C3D-BA2F-352B47DC7C93}"/>
              </a:ext>
            </a:extLst>
          </p:cNvPr>
          <p:cNvSpPr>
            <a:spLocks noGrp="1"/>
          </p:cNvSpPr>
          <p:nvPr/>
        </p:nvSpPr>
        <p:spPr>
          <a:xfrm>
            <a:off x="3009900" y="2590800"/>
            <a:ext cx="1524000" cy="32385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90488CF-C162-4951-864E-D2BC9A1B2641}"/>
              </a:ext>
            </a:extLst>
          </p:cNvPr>
          <p:cNvSpPr>
            <a:spLocks noGrp="1"/>
          </p:cNvSpPr>
          <p:nvPr/>
        </p:nvSpPr>
        <p:spPr>
          <a:xfrm>
            <a:off x="3143250" y="2657475"/>
            <a:ext cx="12573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2563EB"/>
                </a:solidFill>
              </a:defRPr>
            </a:pPr>
            <a:r>
              <a:rPr sz="1125" b="1">
                <a:solidFill>
                  <a:srgbClr val="2563EB"/>
                </a:solidFill>
              </a:rPr>
              <a:t>전력용 전기강판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2946EC5-AE34-441F-8899-17B886148A9F}"/>
              </a:ext>
            </a:extLst>
          </p:cNvPr>
          <p:cNvSpPr>
            <a:spLocks noGrp="1"/>
          </p:cNvSpPr>
          <p:nvPr/>
        </p:nvSpPr>
        <p:spPr>
          <a:xfrm>
            <a:off x="1200150" y="3276600"/>
            <a:ext cx="1524000" cy="32385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44FA327-8D0B-4710-91E5-0D691240D831}"/>
              </a:ext>
            </a:extLst>
          </p:cNvPr>
          <p:cNvSpPr>
            <a:spLocks noGrp="1"/>
          </p:cNvSpPr>
          <p:nvPr/>
        </p:nvSpPr>
        <p:spPr>
          <a:xfrm>
            <a:off x="1333500" y="3343275"/>
            <a:ext cx="12573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0891B2"/>
                </a:solidFill>
              </a:defRPr>
            </a:pPr>
            <a:r>
              <a:rPr sz="1125" b="1">
                <a:solidFill>
                  <a:srgbClr val="0891B2"/>
                </a:solidFill>
              </a:rPr>
              <a:t>GigaSteel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E6822E37-50F5-46AA-8314-DBD1C66FE121}"/>
              </a:ext>
            </a:extLst>
          </p:cNvPr>
          <p:cNvSpPr>
            <a:spLocks noGrp="1"/>
          </p:cNvSpPr>
          <p:nvPr/>
        </p:nvSpPr>
        <p:spPr>
          <a:xfrm>
            <a:off x="3009900" y="3276600"/>
            <a:ext cx="1524000" cy="32385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9525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153EA2B-5FC5-4B73-9338-3CBCAEF1FBF8}"/>
              </a:ext>
            </a:extLst>
          </p:cNvPr>
          <p:cNvSpPr>
            <a:spLocks noGrp="1"/>
          </p:cNvSpPr>
          <p:nvPr/>
        </p:nvSpPr>
        <p:spPr>
          <a:xfrm>
            <a:off x="3143250" y="3343275"/>
            <a:ext cx="12573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0891B2"/>
                </a:solidFill>
              </a:defRPr>
            </a:pPr>
            <a:r>
              <a:rPr sz="1125" b="1">
                <a:solidFill>
                  <a:srgbClr val="0891B2"/>
                </a:solidFill>
              </a:rPr>
              <a:t>HyperNO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9CEFFDE-6F8E-4A44-8729-4E85DD5AC7A0}"/>
              </a:ext>
            </a:extLst>
          </p:cNvPr>
          <p:cNvSpPr>
            <a:spLocks noGrp="1"/>
          </p:cNvSpPr>
          <p:nvPr/>
        </p:nvSpPr>
        <p:spPr>
          <a:xfrm>
            <a:off x="1200150" y="3943350"/>
            <a:ext cx="342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>
                <a:solidFill>
                  <a:srgbClr val="5B6472"/>
                </a:solidFill>
              </a:rPr>
              <a:t>8대 전략제품 중심으로</a:t>
            </a:r>
          </a:p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>
                <a:solidFill>
                  <a:srgbClr val="5B6472"/>
                </a:solidFill>
              </a:rPr>
              <a:t>범용재 의존도 축소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748D2C60-455F-456D-AA41-C3F9D8275E94}"/>
              </a:ext>
            </a:extLst>
          </p:cNvPr>
          <p:cNvSpPr>
            <a:spLocks noGrp="1"/>
          </p:cNvSpPr>
          <p:nvPr/>
        </p:nvSpPr>
        <p:spPr>
          <a:xfrm>
            <a:off x="6429375" y="1638300"/>
            <a:ext cx="4429125" cy="2857500"/>
          </a:xfrm>
          <a:prstGeom prst="roundRect">
            <a:avLst>
              <a:gd name="adj" fmla="val 1333"/>
            </a:avLst>
          </a:prstGeom>
          <a:solidFill>
            <a:srgbClr val="F8FAFC"/>
          </a:solidFill>
          <a:ln w="952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FC113A3-6BA1-4209-B666-45EC56A65F8E}"/>
              </a:ext>
            </a:extLst>
          </p:cNvPr>
          <p:cNvSpPr>
            <a:spLocks noGrp="1"/>
          </p:cNvSpPr>
          <p:nvPr/>
        </p:nvSpPr>
        <p:spPr>
          <a:xfrm>
            <a:off x="6781800" y="196215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059669"/>
                </a:solidFill>
              </a:defRPr>
            </a:pPr>
            <a:r>
              <a:rPr sz="2025" b="1">
                <a:solidFill>
                  <a:srgbClr val="059669"/>
                </a:solidFill>
              </a:rPr>
              <a:t>현대제철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8E3E8E7-DA6D-43FD-B357-B627104C6C80}"/>
              </a:ext>
            </a:extLst>
          </p:cNvPr>
          <p:cNvSpPr>
            <a:spLocks noGrp="1"/>
          </p:cNvSpPr>
          <p:nvPr/>
        </p:nvSpPr>
        <p:spPr>
          <a:xfrm>
            <a:off x="6781800" y="2571750"/>
            <a:ext cx="2476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550" b="1">
                <a:solidFill>
                  <a:srgbClr val="111827"/>
                </a:solidFill>
              </a:defRPr>
            </a:pPr>
            <a:r>
              <a:rPr sz="2550" b="1">
                <a:solidFill>
                  <a:srgbClr val="111827"/>
                </a:solidFill>
              </a:rPr>
              <a:t>탄소저감강판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DE8AE5E-C992-4402-A029-E5B5E2E55459}"/>
              </a:ext>
            </a:extLst>
          </p:cNvPr>
          <p:cNvSpPr>
            <a:spLocks noGrp="1"/>
          </p:cNvSpPr>
          <p:nvPr/>
        </p:nvSpPr>
        <p:spPr>
          <a:xfrm>
            <a:off x="6800850" y="3257550"/>
            <a:ext cx="31432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>
                <a:solidFill>
                  <a:srgbClr val="5B6472"/>
                </a:solidFill>
              </a:rPr>
              <a:t>고로재 대비 탄소배출 20% 저감</a:t>
            </a:r>
          </a:p>
          <a:p>
            <a:pPr algn="l">
              <a:defRPr sz="1500" b="0">
                <a:solidFill>
                  <a:srgbClr val="5B6472"/>
                </a:solidFill>
              </a:defRPr>
            </a:pPr>
            <a:r>
              <a:rPr sz="1500" b="0">
                <a:solidFill>
                  <a:srgbClr val="5B6472"/>
                </a:solidFill>
              </a:rPr>
              <a:t>인증 강종 25종 → 53종 확대 계획</a:t>
            </a:r>
          </a:p>
        </p:txBody>
      </p:sp>
      <p:sp>
        <p:nvSpPr>
          <p:cNvPr id="17" name="직선 연결선 16">
            <a:extLst>
              <a:ext uri="{FF2B5EF4-FFF2-40B4-BE49-F238E27FC236}">
                <a16:creationId xmlns:a16="http://schemas.microsoft.com/office/drawing/2014/main" id="{62373A29-C237-4796-96D2-B9E9763EBD06}"/>
              </a:ext>
            </a:extLst>
          </p:cNvPr>
          <p:cNvSpPr>
            <a:spLocks noGrp="1"/>
          </p:cNvSpPr>
          <p:nvPr/>
        </p:nvSpPr>
        <p:spPr>
          <a:xfrm>
            <a:off x="5295900" y="3067050"/>
            <a:ext cx="1123950" cy="0"/>
          </a:xfrm>
          <a:prstGeom prst="line">
            <a:avLst/>
          </a:prstGeom>
          <a:noFill/>
          <a:ln w="2857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5D40436-762B-48EA-9C38-E2979235B20C}"/>
              </a:ext>
            </a:extLst>
          </p:cNvPr>
          <p:cNvSpPr>
            <a:spLocks noGrp="1"/>
          </p:cNvSpPr>
          <p:nvPr/>
        </p:nvSpPr>
        <p:spPr>
          <a:xfrm>
            <a:off x="5381625" y="2705100"/>
            <a:ext cx="95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5B6472"/>
                </a:solidFill>
              </a:defRPr>
            </a:pPr>
            <a:r>
              <a:rPr sz="1350" b="1">
                <a:solidFill>
                  <a:srgbClr val="5B6472"/>
                </a:solidFill>
              </a:rPr>
              <a:t>공통 방향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8807E0E-4094-4823-8285-136B8515EE3C}"/>
              </a:ext>
            </a:extLst>
          </p:cNvPr>
          <p:cNvSpPr>
            <a:spLocks noGrp="1"/>
          </p:cNvSpPr>
          <p:nvPr/>
        </p:nvSpPr>
        <p:spPr>
          <a:xfrm>
            <a:off x="1809750" y="4953000"/>
            <a:ext cx="8096250" cy="533400"/>
          </a:xfrm>
          <a:prstGeom prst="roundRect">
            <a:avLst>
              <a:gd name="adj" fmla="val 7143"/>
            </a:avLst>
          </a:prstGeom>
          <a:solidFill>
            <a:srgbClr val="ECFDF5"/>
          </a:solidFill>
          <a:ln w="9525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E62EDA2-3CE7-49A9-9562-BF21861372FF}"/>
              </a:ext>
            </a:extLst>
          </p:cNvPr>
          <p:cNvSpPr>
            <a:spLocks noGrp="1"/>
          </p:cNvSpPr>
          <p:nvPr/>
        </p:nvSpPr>
        <p:spPr>
          <a:xfrm>
            <a:off x="2057400" y="5105400"/>
            <a:ext cx="7620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고객사 탄소·전기차·에너지 프로젝트 요구가 제품 포트폴리오를 재편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E2CDFFB-D285-414F-9E62-0FE2A62A5FB6}"/>
              </a:ext>
            </a:extLst>
          </p:cNvPr>
          <p:cNvSpPr>
            <a:spLocks noGrp="1"/>
          </p:cNvSpPr>
          <p:nvPr/>
        </p:nvSpPr>
        <p:spPr>
          <a:xfrm>
            <a:off x="552450" y="6019800"/>
            <a:ext cx="1066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5B6472"/>
                </a:solidFill>
              </a:defRPr>
            </a:pPr>
            <a:r>
              <a:rPr sz="900" b="0">
                <a:solidFill>
                  <a:srgbClr val="5B6472"/>
                </a:solidFill>
              </a:rPr>
              <a:t>출처: 포스코그룹 뉴스룸, 현대자동차그룹/현대제철 공식 발표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5CB5D49-8657-401D-BEAF-2843FCC32921}"/>
              </a:ext>
            </a:extLst>
          </p:cNvPr>
          <p:cNvSpPr>
            <a:spLocks noGrp="1"/>
          </p:cNvSpPr>
          <p:nvPr/>
        </p:nvSpPr>
        <p:spPr>
          <a:xfrm>
            <a:off x="552450" y="63436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5B6472"/>
                </a:solidFill>
              </a:defRPr>
            </a:pPr>
            <a:r>
              <a:rPr sz="975" b="0">
                <a:solidFill>
                  <a:srgbClr val="5B6472"/>
                </a:solidFill>
              </a:rPr>
              <a:t>최근 1주 한국 철강 시황 브리프 | 2026.07.27 KST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0123EA0-6425-4C9B-B518-88D6635BF4BC}"/>
              </a:ext>
            </a:extLst>
          </p:cNvPr>
          <p:cNvSpPr>
            <a:spLocks noGrp="1"/>
          </p:cNvSpPr>
          <p:nvPr/>
        </p:nvSpPr>
        <p:spPr>
          <a:xfrm>
            <a:off x="11239500" y="63436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0">
                <a:solidFill>
                  <a:srgbClr val="5B6472"/>
                </a:solidFill>
              </a:defRPr>
            </a:pPr>
            <a:r>
              <a:rPr sz="975" b="0">
                <a:solidFill>
                  <a:srgbClr val="5B6472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55385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6AA18F68-BEFE-407B-B2A7-AF6337525888}"/>
              </a:ext>
            </a:extLst>
          </p:cNvPr>
          <p:cNvSpPr>
            <a:spLocks noGrp="1"/>
          </p:cNvSpPr>
          <p:nvPr/>
        </p:nvSpPr>
        <p:spPr>
          <a:xfrm>
            <a:off x="552450" y="514350"/>
            <a:ext cx="9334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11827"/>
                </a:solidFill>
              </a:defRPr>
            </a:pPr>
            <a:r>
              <a:rPr sz="2700" b="1">
                <a:solidFill>
                  <a:srgbClr val="111827"/>
                </a:solidFill>
              </a:rPr>
              <a:t>경영진은 세 가지 질문으로 8월 리스크를 점검해야 한다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597B28B-1349-453D-843D-189FAA821588}"/>
              </a:ext>
            </a:extLst>
          </p:cNvPr>
          <p:cNvSpPr>
            <a:spLocks noGrp="1"/>
          </p:cNvSpPr>
          <p:nvPr/>
        </p:nvSpPr>
        <p:spPr>
          <a:xfrm>
            <a:off x="952500" y="1581150"/>
            <a:ext cx="1524000" cy="723900"/>
          </a:xfrm>
          <a:prstGeom prst="roundRect">
            <a:avLst>
              <a:gd name="adj" fmla="val 5263"/>
            </a:avLst>
          </a:prstGeom>
          <a:solidFill>
            <a:srgbClr val="DC2626"/>
          </a:solidFill>
          <a:ln w="9525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75B5AAB-8CF4-4116-9E2A-80A82694F16F}"/>
              </a:ext>
            </a:extLst>
          </p:cNvPr>
          <p:cNvSpPr>
            <a:spLocks noGrp="1"/>
          </p:cNvSpPr>
          <p:nvPr/>
        </p:nvSpPr>
        <p:spPr>
          <a:xfrm>
            <a:off x="952500" y="1752600"/>
            <a:ext cx="152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재고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6816565-2EDB-4F9F-9120-C78C05C94C23}"/>
              </a:ext>
            </a:extLst>
          </p:cNvPr>
          <p:cNvSpPr>
            <a:spLocks noGrp="1"/>
          </p:cNvSpPr>
          <p:nvPr/>
        </p:nvSpPr>
        <p:spPr>
          <a:xfrm>
            <a:off x="2647950" y="1581150"/>
            <a:ext cx="7810500" cy="723900"/>
          </a:xfrm>
          <a:prstGeom prst="roundRect">
            <a:avLst>
              <a:gd name="adj" fmla="val 5263"/>
            </a:avLst>
          </a:prstGeom>
          <a:solidFill>
            <a:srgbClr val="F8FAFC"/>
          </a:solidFill>
          <a:ln w="952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7C993AC-044D-4508-B897-8D6823877476}"/>
              </a:ext>
            </a:extLst>
          </p:cNvPr>
          <p:cNvSpPr>
            <a:spLocks noGrp="1"/>
          </p:cNvSpPr>
          <p:nvPr/>
        </p:nvSpPr>
        <p:spPr>
          <a:xfrm>
            <a:off x="2952750" y="1704975"/>
            <a:ext cx="7239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11827"/>
                </a:solidFill>
              </a:defRPr>
            </a:pPr>
            <a:r>
              <a:rPr sz="1725" b="1">
                <a:solidFill>
                  <a:srgbClr val="111827"/>
                </a:solidFill>
              </a:rPr>
              <a:t>저가 수입 도착분과 현재 재고의</a:t>
            </a:r>
          </a:p>
          <a:p>
            <a:pPr algn="l">
              <a:defRPr sz="1725" b="1">
                <a:solidFill>
                  <a:srgbClr val="111827"/>
                </a:solidFill>
              </a:defRPr>
            </a:pPr>
            <a:r>
              <a:rPr sz="1725" b="1">
                <a:solidFill>
                  <a:srgbClr val="111827"/>
                </a:solidFill>
              </a:rPr>
              <a:t>평균단가 차이를 흡수할 수 있는가?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0590995F-6724-45D8-9234-3EADBCEC5B16}"/>
              </a:ext>
            </a:extLst>
          </p:cNvPr>
          <p:cNvSpPr>
            <a:spLocks noGrp="1"/>
          </p:cNvSpPr>
          <p:nvPr/>
        </p:nvSpPr>
        <p:spPr>
          <a:xfrm>
            <a:off x="952500" y="2819400"/>
            <a:ext cx="1524000" cy="723900"/>
          </a:xfrm>
          <a:prstGeom prst="roundRect">
            <a:avLst>
              <a:gd name="adj" fmla="val 5263"/>
            </a:avLst>
          </a:prstGeom>
          <a:solidFill>
            <a:srgbClr val="D97706"/>
          </a:solidFill>
          <a:ln w="9525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630D2BC-5A4F-420B-81B3-5F146CE47549}"/>
              </a:ext>
            </a:extLst>
          </p:cNvPr>
          <p:cNvSpPr>
            <a:spLocks noGrp="1"/>
          </p:cNvSpPr>
          <p:nvPr/>
        </p:nvSpPr>
        <p:spPr>
          <a:xfrm>
            <a:off x="952500" y="2990850"/>
            <a:ext cx="152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가격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23AAEA46-7EFE-476E-A878-369A039C75B6}"/>
              </a:ext>
            </a:extLst>
          </p:cNvPr>
          <p:cNvSpPr>
            <a:spLocks noGrp="1"/>
          </p:cNvSpPr>
          <p:nvPr/>
        </p:nvSpPr>
        <p:spPr>
          <a:xfrm>
            <a:off x="2647950" y="2819400"/>
            <a:ext cx="7810500" cy="723900"/>
          </a:xfrm>
          <a:prstGeom prst="roundRect">
            <a:avLst>
              <a:gd name="adj" fmla="val 5263"/>
            </a:avLst>
          </a:prstGeom>
          <a:solidFill>
            <a:srgbClr val="F8FAFC"/>
          </a:solidFill>
          <a:ln w="952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A3863F9-670F-4561-8DD7-95CEF7EE718D}"/>
              </a:ext>
            </a:extLst>
          </p:cNvPr>
          <p:cNvSpPr>
            <a:spLocks noGrp="1"/>
          </p:cNvSpPr>
          <p:nvPr/>
        </p:nvSpPr>
        <p:spPr>
          <a:xfrm>
            <a:off x="2952750" y="2943225"/>
            <a:ext cx="7239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11827"/>
                </a:solidFill>
              </a:defRPr>
            </a:pPr>
            <a:r>
              <a:rPr sz="1725" b="1">
                <a:solidFill>
                  <a:srgbClr val="111827"/>
                </a:solidFill>
              </a:rPr>
              <a:t>제강사 인상 공지가 실제 출하 제한과</a:t>
            </a:r>
          </a:p>
          <a:p>
            <a:pPr algn="l">
              <a:defRPr sz="1725" b="1">
                <a:solidFill>
                  <a:srgbClr val="111827"/>
                </a:solidFill>
              </a:defRPr>
            </a:pPr>
            <a:r>
              <a:rPr sz="1725" b="1">
                <a:solidFill>
                  <a:srgbClr val="111827"/>
                </a:solidFill>
              </a:rPr>
              <a:t>현장 거래 회복으로 연결되는가?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DB79FC58-EB4E-4858-B76A-59EA3477D0EB}"/>
              </a:ext>
            </a:extLst>
          </p:cNvPr>
          <p:cNvSpPr>
            <a:spLocks noGrp="1"/>
          </p:cNvSpPr>
          <p:nvPr/>
        </p:nvSpPr>
        <p:spPr>
          <a:xfrm>
            <a:off x="952500" y="4057650"/>
            <a:ext cx="1524000" cy="723900"/>
          </a:xfrm>
          <a:prstGeom prst="roundRect">
            <a:avLst>
              <a:gd name="adj" fmla="val 5263"/>
            </a:avLst>
          </a:prstGeom>
          <a:solidFill>
            <a:srgbClr val="2563EB"/>
          </a:solidFill>
          <a:ln w="9525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F2801C7-5672-41F0-A2D5-D353E4A95032}"/>
              </a:ext>
            </a:extLst>
          </p:cNvPr>
          <p:cNvSpPr>
            <a:spLocks noGrp="1"/>
          </p:cNvSpPr>
          <p:nvPr/>
        </p:nvSpPr>
        <p:spPr>
          <a:xfrm>
            <a:off x="952500" y="4229100"/>
            <a:ext cx="152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통상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9002B1D-88D4-4943-A2D9-EC72D795BF58}"/>
              </a:ext>
            </a:extLst>
          </p:cNvPr>
          <p:cNvSpPr>
            <a:spLocks noGrp="1"/>
          </p:cNvSpPr>
          <p:nvPr/>
        </p:nvSpPr>
        <p:spPr>
          <a:xfrm>
            <a:off x="2647950" y="4057650"/>
            <a:ext cx="7810500" cy="723900"/>
          </a:xfrm>
          <a:prstGeom prst="roundRect">
            <a:avLst>
              <a:gd name="adj" fmla="val 5263"/>
            </a:avLst>
          </a:prstGeom>
          <a:solidFill>
            <a:srgbClr val="F8FAFC"/>
          </a:solidFill>
          <a:ln w="9525">
            <a:solidFill>
              <a:srgbClr val="B9C0C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81C08E9-5D09-45F3-9404-35611F014A78}"/>
              </a:ext>
            </a:extLst>
          </p:cNvPr>
          <p:cNvSpPr>
            <a:spLocks noGrp="1"/>
          </p:cNvSpPr>
          <p:nvPr/>
        </p:nvSpPr>
        <p:spPr>
          <a:xfrm>
            <a:off x="2952750" y="4181475"/>
            <a:ext cx="7239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11827"/>
                </a:solidFill>
              </a:defRPr>
            </a:pPr>
            <a:r>
              <a:rPr sz="1725" b="1">
                <a:solidFill>
                  <a:srgbClr val="111827"/>
                </a:solidFill>
              </a:rPr>
              <a:t>일본 GI·미국 301조·EU CBAM을</a:t>
            </a:r>
          </a:p>
          <a:p>
            <a:pPr algn="l">
              <a:defRPr sz="1725" b="1">
                <a:solidFill>
                  <a:srgbClr val="111827"/>
                </a:solidFill>
              </a:defRPr>
            </a:pPr>
            <a:r>
              <a:rPr sz="1725" b="1">
                <a:solidFill>
                  <a:srgbClr val="111827"/>
                </a:solidFill>
              </a:rPr>
              <a:t>견적 단계에서 원가화했는가?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DA0F3E2-0F03-44AD-8572-E209005C9B77}"/>
              </a:ext>
            </a:extLst>
          </p:cNvPr>
          <p:cNvSpPr>
            <a:spLocks noGrp="1"/>
          </p:cNvSpPr>
          <p:nvPr/>
        </p:nvSpPr>
        <p:spPr>
          <a:xfrm>
            <a:off x="990600" y="5619750"/>
            <a:ext cx="1524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5B6472"/>
                </a:solidFill>
              </a:defRPr>
            </a:pPr>
            <a:r>
              <a:rPr sz="1500" b="1">
                <a:solidFill>
                  <a:srgbClr val="5B6472"/>
                </a:solidFill>
              </a:rPr>
              <a:t>이번 주 결론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1F3FCA1-85B3-4E54-ADF9-47ADEDE60EBE}"/>
              </a:ext>
            </a:extLst>
          </p:cNvPr>
          <p:cNvSpPr>
            <a:spLocks noGrp="1"/>
          </p:cNvSpPr>
          <p:nvPr/>
        </p:nvSpPr>
        <p:spPr>
          <a:xfrm>
            <a:off x="2571750" y="5581650"/>
            <a:ext cx="8096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111827"/>
                </a:solidFill>
              </a:defRPr>
            </a:pPr>
            <a:r>
              <a:rPr sz="1800" b="1">
                <a:solidFill>
                  <a:srgbClr val="111827"/>
                </a:solidFill>
              </a:rPr>
              <a:t>시장은 아직 강한 회복장이 아니라, 낮은 수요 기준선에서 마진을 지키는 운용장이 됐다.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A3282E9-45BA-4450-80EC-D9878D322E85}"/>
              </a:ext>
            </a:extLst>
          </p:cNvPr>
          <p:cNvSpPr>
            <a:spLocks noGrp="1"/>
          </p:cNvSpPr>
          <p:nvPr/>
        </p:nvSpPr>
        <p:spPr>
          <a:xfrm>
            <a:off x="552450" y="63436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5B6472"/>
                </a:solidFill>
              </a:defRPr>
            </a:pPr>
            <a:r>
              <a:rPr sz="975" b="0">
                <a:solidFill>
                  <a:srgbClr val="5B6472"/>
                </a:solidFill>
              </a:rPr>
              <a:t>최근 1주 한국 철강 시황 브리프 | 2026.07.27 KST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895B0B3-E995-4058-A33A-0F589B4B7AC1}"/>
              </a:ext>
            </a:extLst>
          </p:cNvPr>
          <p:cNvSpPr>
            <a:spLocks noGrp="1"/>
          </p:cNvSpPr>
          <p:nvPr/>
        </p:nvSpPr>
        <p:spPr>
          <a:xfrm>
            <a:off x="11239500" y="63436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0">
                <a:solidFill>
                  <a:srgbClr val="5B6472"/>
                </a:solidFill>
              </a:defRPr>
            </a:pPr>
            <a:r>
              <a:rPr sz="975" b="0">
                <a:solidFill>
                  <a:srgbClr val="5B6472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63884927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482</Words>
  <Application>Microsoft Office PowerPoint</Application>
  <DocSecurity>0</DocSecurity>
  <PresentationFormat>와이드스크린</PresentationFormat>
  <Paragraphs>105</Paragraphs>
  <Slides>6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8" baseType="lpstr">
      <vt:lpstr>Calibri</vt:lpstr>
      <vt:lpstr>ChatGPT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af43338@365mso.com</cp:lastModifiedBy>
  <cp:revision>1</cp:revision>
  <dcterms:created xsi:type="dcterms:W3CDTF">2026-07-27T05:58:46Z</dcterms:created>
  <dcterms:modified xsi:type="dcterms:W3CDTF">2026-07-27T06:03:59Z</dcterms:modified>
</cp:coreProperties>
</file>